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290"/>
    <a:srgbClr val="B32F6A"/>
    <a:srgbClr val="8AB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264" y="-2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C616-7994-4CD1-B2DE-79E0721A1F64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8B3-19E6-4ABE-AD6F-6EB882D53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9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C616-7994-4CD1-B2DE-79E0721A1F64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8B3-19E6-4ABE-AD6F-6EB882D53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65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C616-7994-4CD1-B2DE-79E0721A1F64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8B3-19E6-4ABE-AD6F-6EB882D53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09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C616-7994-4CD1-B2DE-79E0721A1F64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8B3-19E6-4ABE-AD6F-6EB882D53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63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C616-7994-4CD1-B2DE-79E0721A1F64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8B3-19E6-4ABE-AD6F-6EB882D53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6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C616-7994-4CD1-B2DE-79E0721A1F64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8B3-19E6-4ABE-AD6F-6EB882D53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17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C616-7994-4CD1-B2DE-79E0721A1F64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8B3-19E6-4ABE-AD6F-6EB882D53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17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C616-7994-4CD1-B2DE-79E0721A1F64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8B3-19E6-4ABE-AD6F-6EB882D53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32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C616-7994-4CD1-B2DE-79E0721A1F64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8B3-19E6-4ABE-AD6F-6EB882D53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69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C616-7994-4CD1-B2DE-79E0721A1F64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8B3-19E6-4ABE-AD6F-6EB882D53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38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C616-7994-4CD1-B2DE-79E0721A1F64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D8B3-19E6-4ABE-AD6F-6EB882D53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89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BC616-7994-4CD1-B2DE-79E0721A1F64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0D8B3-19E6-4ABE-AD6F-6EB882D53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44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C611160-9481-4523-BB4C-6BA0DF59AA58}"/>
              </a:ext>
            </a:extLst>
          </p:cNvPr>
          <p:cNvSpPr/>
          <p:nvPr/>
        </p:nvSpPr>
        <p:spPr>
          <a:xfrm>
            <a:off x="515149" y="3525051"/>
            <a:ext cx="6580771" cy="1742365"/>
          </a:xfrm>
          <a:prstGeom prst="rect">
            <a:avLst/>
          </a:prstGeom>
          <a:solidFill>
            <a:schemeClr val="bg1"/>
          </a:solidFill>
          <a:ln>
            <a:solidFill>
              <a:srgbClr val="B32F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300" dirty="0">
                <a:solidFill>
                  <a:schemeClr val="tx1"/>
                </a:solidFill>
                <a:latin typeface="Montserrat" pitchFamily="2" charset="0"/>
              </a:rPr>
              <a:t>Les actions proposées doivent répondre à plusieurs critères : </a:t>
            </a:r>
          </a:p>
          <a:p>
            <a:pPr marL="285750" indent="-285750" algn="just">
              <a:buFontTx/>
              <a:buChar char="-"/>
            </a:pPr>
            <a:r>
              <a:rPr lang="fr-FR" sz="1300" dirty="0">
                <a:solidFill>
                  <a:schemeClr val="tx1"/>
                </a:solidFill>
                <a:latin typeface="Montserrat" pitchFamily="2" charset="0"/>
              </a:rPr>
              <a:t>Être réalisables en quelques heures ou la journée au plus (plus importante)</a:t>
            </a:r>
            <a:r>
              <a:rPr lang="fr-FR" sz="1300" dirty="0">
                <a:solidFill>
                  <a:schemeClr val="bg1"/>
                </a:solidFill>
                <a:latin typeface="Montserrat" pitchFamily="2" charset="0"/>
              </a:rPr>
              <a:t>.</a:t>
            </a:r>
            <a:r>
              <a:rPr lang="fr-FR" sz="1300" dirty="0">
                <a:solidFill>
                  <a:schemeClr val="tx1"/>
                </a:solidFill>
                <a:latin typeface="Montserrat" pitchFamily="2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fr-FR" sz="1300" i="1" dirty="0">
                <a:solidFill>
                  <a:srgbClr val="FF0000"/>
                </a:solidFill>
                <a:latin typeface="Montserrat" pitchFamily="2" charset="0"/>
              </a:rPr>
              <a:t>Se dérouler en extérieur (si les contraintes sanitaires nous y obligent) ;</a:t>
            </a:r>
          </a:p>
          <a:p>
            <a:pPr marL="285750" indent="-285750" algn="just">
              <a:buFontTx/>
              <a:buChar char="-"/>
            </a:pPr>
            <a:r>
              <a:rPr lang="fr-FR" sz="1300" dirty="0">
                <a:solidFill>
                  <a:schemeClr val="tx1"/>
                </a:solidFill>
                <a:latin typeface="Montserrat" pitchFamily="2" charset="0"/>
              </a:rPr>
              <a:t>Concerner un espace/un bâti du domaine public ;</a:t>
            </a:r>
          </a:p>
          <a:p>
            <a:pPr marL="285750" indent="-285750" algn="just">
              <a:buFontTx/>
              <a:buChar char="-"/>
            </a:pPr>
            <a:r>
              <a:rPr lang="fr-FR" sz="1300" dirty="0">
                <a:solidFill>
                  <a:schemeClr val="tx1"/>
                </a:solidFill>
                <a:latin typeface="Montserrat" pitchFamily="2" charset="0"/>
              </a:rPr>
              <a:t>Entrer dans l’enveloppe budgétaire allouée par la ville pour l’achat du matériel et des fournitures si besoin ; </a:t>
            </a:r>
            <a:r>
              <a:rPr lang="fr-FR" sz="1300" dirty="0">
                <a:solidFill>
                  <a:srgbClr val="FF0000"/>
                </a:solidFill>
                <a:latin typeface="Montserrat" pitchFamily="2" charset="0"/>
              </a:rPr>
              <a:t>…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BBB5D22-8D62-43DB-B24C-686463A65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133756"/>
            <a:ext cx="3425780" cy="1105493"/>
          </a:xfrm>
          <a:prstGeom prst="rect">
            <a:avLst/>
          </a:prstGeom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5E9CE36-928C-4E53-8EE6-29E7256579AB}"/>
              </a:ext>
            </a:extLst>
          </p:cNvPr>
          <p:cNvSpPr/>
          <p:nvPr/>
        </p:nvSpPr>
        <p:spPr>
          <a:xfrm>
            <a:off x="4223658" y="241220"/>
            <a:ext cx="3104198" cy="862885"/>
          </a:xfrm>
          <a:prstGeom prst="roundRect">
            <a:avLst/>
          </a:prstGeom>
          <a:solidFill>
            <a:srgbClr val="8AB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Montserrat" pitchFamily="2" charset="0"/>
              </a:rPr>
              <a:t>INFORMATIONS :</a:t>
            </a:r>
          </a:p>
          <a:p>
            <a:pPr algn="ctr"/>
            <a:r>
              <a:rPr lang="fr-FR" dirty="0">
                <a:latin typeface="Montserrat" pitchFamily="2" charset="0"/>
              </a:rPr>
              <a:t>MAIRIE : </a:t>
            </a:r>
            <a:r>
              <a:rPr lang="fr-FR" sz="1600" b="1" dirty="0">
                <a:solidFill>
                  <a:srgbClr val="FF0000"/>
                </a:solidFill>
                <a:latin typeface="Montserrat" pitchFamily="2" charset="0"/>
              </a:rPr>
              <a:t>[00 00 00 00 00]</a:t>
            </a:r>
            <a:endParaRPr lang="fr-FR" b="1" dirty="0">
              <a:solidFill>
                <a:srgbClr val="FF0000"/>
              </a:solidFill>
              <a:latin typeface="Montserrat" pitchFamily="2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FB7CE45-2EEF-4755-AF84-0DF86A1A7325}"/>
              </a:ext>
            </a:extLst>
          </p:cNvPr>
          <p:cNvSpPr txBox="1"/>
          <p:nvPr/>
        </p:nvSpPr>
        <p:spPr>
          <a:xfrm>
            <a:off x="-65466" y="1677058"/>
            <a:ext cx="7690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B32F6A"/>
                </a:solidFill>
                <a:latin typeface="Montserrat" pitchFamily="2" charset="0"/>
              </a:rPr>
              <a:t>VOS IDÉES SONT LES BIENVENUES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5B02621-9FC8-453C-8239-BC7B02AD9712}"/>
              </a:ext>
            </a:extLst>
          </p:cNvPr>
          <p:cNvSpPr txBox="1"/>
          <p:nvPr/>
        </p:nvSpPr>
        <p:spPr>
          <a:xfrm>
            <a:off x="488277" y="2574286"/>
            <a:ext cx="66076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latin typeface="Montserrat" pitchFamily="2" charset="0"/>
              </a:rPr>
              <a:t>Décrivez et partagez-nous votre/vos idée(s) d’ateliers pour la prochaine Journée Citoyenne programmée le </a:t>
            </a:r>
            <a:r>
              <a:rPr lang="fr-FR" sz="1400" b="1" dirty="0">
                <a:solidFill>
                  <a:srgbClr val="FF0000"/>
                </a:solidFill>
                <a:latin typeface="Montserrat" pitchFamily="2" charset="0"/>
              </a:rPr>
              <a:t>[DATE] </a:t>
            </a:r>
            <a:r>
              <a:rPr lang="fr-FR" sz="1400" dirty="0">
                <a:latin typeface="Montserrat" pitchFamily="2" charset="0"/>
              </a:rPr>
              <a:t>prochain et renvoyez votre proposition avant le </a:t>
            </a:r>
            <a:r>
              <a:rPr lang="fr-FR" sz="1400" b="1" dirty="0">
                <a:solidFill>
                  <a:srgbClr val="FF0000"/>
                </a:solidFill>
                <a:latin typeface="Montserrat" pitchFamily="2" charset="0"/>
              </a:rPr>
              <a:t>[DATE] </a:t>
            </a:r>
            <a:r>
              <a:rPr lang="fr-FR" sz="1400" dirty="0">
                <a:latin typeface="Montserrat" pitchFamily="2" charset="0"/>
              </a:rPr>
              <a:t>pour qu’elle soit étudiée.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E650380-7E2E-4688-B2F4-24C84AFA6977}"/>
              </a:ext>
            </a:extLst>
          </p:cNvPr>
          <p:cNvSpPr txBox="1"/>
          <p:nvPr/>
        </p:nvSpPr>
        <p:spPr>
          <a:xfrm>
            <a:off x="637294" y="3355653"/>
            <a:ext cx="180110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B32F6A"/>
                </a:solidFill>
                <a:latin typeface="Montserrat" pitchFamily="2" charset="0"/>
              </a:rPr>
              <a:t>Bon à savoir</a:t>
            </a: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27D2F6DD-950F-4A7A-931F-6C7861CDD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83575"/>
              </p:ext>
            </p:extLst>
          </p:nvPr>
        </p:nvGraphicFramePr>
        <p:xfrm>
          <a:off x="501713" y="5842788"/>
          <a:ext cx="6607641" cy="3250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3514">
                  <a:extLst>
                    <a:ext uri="{9D8B030D-6E8A-4147-A177-3AD203B41FA5}">
                      <a16:colId xmlns:a16="http://schemas.microsoft.com/office/drawing/2014/main" val="1158489318"/>
                    </a:ext>
                  </a:extLst>
                </a:gridCol>
                <a:gridCol w="1538514">
                  <a:extLst>
                    <a:ext uri="{9D8B030D-6E8A-4147-A177-3AD203B41FA5}">
                      <a16:colId xmlns:a16="http://schemas.microsoft.com/office/drawing/2014/main" val="2926590194"/>
                    </a:ext>
                  </a:extLst>
                </a:gridCol>
                <a:gridCol w="1458686">
                  <a:extLst>
                    <a:ext uri="{9D8B030D-6E8A-4147-A177-3AD203B41FA5}">
                      <a16:colId xmlns:a16="http://schemas.microsoft.com/office/drawing/2014/main" val="2526191742"/>
                    </a:ext>
                  </a:extLst>
                </a:gridCol>
                <a:gridCol w="936171">
                  <a:extLst>
                    <a:ext uri="{9D8B030D-6E8A-4147-A177-3AD203B41FA5}">
                      <a16:colId xmlns:a16="http://schemas.microsoft.com/office/drawing/2014/main" val="1590084535"/>
                    </a:ext>
                  </a:extLst>
                </a:gridCol>
                <a:gridCol w="1550756">
                  <a:extLst>
                    <a:ext uri="{9D8B030D-6E8A-4147-A177-3AD203B41FA5}">
                      <a16:colId xmlns:a16="http://schemas.microsoft.com/office/drawing/2014/main" val="2094948907"/>
                    </a:ext>
                  </a:extLst>
                </a:gridCol>
              </a:tblGrid>
              <a:tr h="646943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Montserrat" pitchFamily="2" charset="0"/>
                        </a:rPr>
                        <a:t>Où se situe le projet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Montserrat" pitchFamily="2" charset="0"/>
                          <a:ea typeface="+mn-ea"/>
                          <a:cs typeface="+mn-cs"/>
                        </a:rPr>
                        <a:t>Présentez nous le projet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Montserrat" pitchFamily="2" charset="0"/>
                          <a:ea typeface="+mn-ea"/>
                          <a:cs typeface="+mn-cs"/>
                        </a:rPr>
                        <a:t>Nombre de personnes utiles le jour J 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Montserrat" pitchFamily="2" charset="0"/>
                          <a:ea typeface="+mn-ea"/>
                          <a:cs typeface="+mn-cs"/>
                        </a:rPr>
                        <a:t>Durée estimée du projet</a:t>
                      </a:r>
                    </a:p>
                    <a:p>
                      <a:pPr marL="0" algn="ctr" defTabSz="755934" rtl="0" eaLnBrk="1" latinLnBrk="0" hangingPunct="1"/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latin typeface="Montserrat" pitchFamily="2" charset="0"/>
                          <a:ea typeface="+mn-ea"/>
                          <a:cs typeface="+mn-cs"/>
                        </a:rPr>
                        <a:t>(heures)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Montserrat" pitchFamily="2" charset="0"/>
                          <a:ea typeface="+mn-ea"/>
                          <a:cs typeface="+mn-cs"/>
                        </a:rPr>
                        <a:t>Responsable de l’atelier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463949"/>
                  </a:ext>
                </a:extLst>
              </a:tr>
              <a:tr h="2442940">
                <a:tc>
                  <a:txBody>
                    <a:bodyPr/>
                    <a:lstStyle/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488" kern="1200" dirty="0">
                          <a:solidFill>
                            <a:schemeClr val="dk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De 2 à 3</a:t>
                      </a:r>
                    </a:p>
                    <a:p>
                      <a:pPr lvl="0"/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   De 4 à 6</a:t>
                      </a:r>
                    </a:p>
                    <a:p>
                      <a:pPr lvl="0"/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   &gt; 7</a:t>
                      </a:r>
                    </a:p>
                    <a:p>
                      <a:pPr lvl="0"/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   Je ne sais pas</a:t>
                      </a:r>
                    </a:p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Désolé : aucune idée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Montserrat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Je suis volontaire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    Je suggère un proche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Montserrat" pitchFamily="2" charset="0"/>
                          <a:ea typeface="+mn-ea"/>
                          <a:cs typeface="+mn-cs"/>
                        </a:rPr>
                        <a:t>     Autre : … 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797943"/>
                  </a:ext>
                </a:extLst>
              </a:tr>
            </a:tbl>
          </a:graphicData>
        </a:graphic>
      </p:graphicFrame>
      <p:sp>
        <p:nvSpPr>
          <p:cNvPr id="19" name="ZoneTexte 18">
            <a:extLst>
              <a:ext uri="{FF2B5EF4-FFF2-40B4-BE49-F238E27FC236}">
                <a16:creationId xmlns:a16="http://schemas.microsoft.com/office/drawing/2014/main" id="{AB3C9EF5-355C-45FC-9051-DA00A0D8F50B}"/>
              </a:ext>
            </a:extLst>
          </p:cNvPr>
          <p:cNvSpPr txBox="1"/>
          <p:nvPr/>
        </p:nvSpPr>
        <p:spPr>
          <a:xfrm>
            <a:off x="397582" y="5365553"/>
            <a:ext cx="164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C5290"/>
                </a:solidFill>
                <a:latin typeface="Montserrat" pitchFamily="2" charset="0"/>
              </a:rPr>
              <a:t>LE PROJET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E96417-0FBF-4DCC-A06B-29C85FE811E6}"/>
              </a:ext>
            </a:extLst>
          </p:cNvPr>
          <p:cNvSpPr/>
          <p:nvPr/>
        </p:nvSpPr>
        <p:spPr>
          <a:xfrm>
            <a:off x="3215642" y="6771325"/>
            <a:ext cx="86030" cy="84569"/>
          </a:xfrm>
          <a:prstGeom prst="rect">
            <a:avLst/>
          </a:prstGeom>
          <a:noFill/>
          <a:ln>
            <a:solidFill>
              <a:srgbClr val="5C5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4CF614-0042-4D43-A5AC-4DC549EDBBB8}"/>
              </a:ext>
            </a:extLst>
          </p:cNvPr>
          <p:cNvSpPr/>
          <p:nvPr/>
        </p:nvSpPr>
        <p:spPr>
          <a:xfrm>
            <a:off x="3218284" y="6963537"/>
            <a:ext cx="86030" cy="84569"/>
          </a:xfrm>
          <a:prstGeom prst="rect">
            <a:avLst/>
          </a:prstGeom>
          <a:noFill/>
          <a:ln>
            <a:solidFill>
              <a:srgbClr val="5C5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C7C9AFA-438D-40DC-B503-D7294B7A30A4}"/>
              </a:ext>
            </a:extLst>
          </p:cNvPr>
          <p:cNvSpPr/>
          <p:nvPr/>
        </p:nvSpPr>
        <p:spPr>
          <a:xfrm>
            <a:off x="3215642" y="7144719"/>
            <a:ext cx="86030" cy="84569"/>
          </a:xfrm>
          <a:prstGeom prst="rect">
            <a:avLst/>
          </a:prstGeom>
          <a:noFill/>
          <a:ln>
            <a:solidFill>
              <a:srgbClr val="5C5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82A1493-060E-4066-91DB-B39E62632676}"/>
              </a:ext>
            </a:extLst>
          </p:cNvPr>
          <p:cNvSpPr/>
          <p:nvPr/>
        </p:nvSpPr>
        <p:spPr>
          <a:xfrm>
            <a:off x="3215642" y="7336931"/>
            <a:ext cx="86030" cy="84569"/>
          </a:xfrm>
          <a:prstGeom prst="rect">
            <a:avLst/>
          </a:prstGeom>
          <a:noFill/>
          <a:ln>
            <a:solidFill>
              <a:srgbClr val="5C5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4703394-420F-4764-B8F1-1A73F6E9268D}"/>
              </a:ext>
            </a:extLst>
          </p:cNvPr>
          <p:cNvSpPr/>
          <p:nvPr/>
        </p:nvSpPr>
        <p:spPr>
          <a:xfrm>
            <a:off x="5656886" y="6771324"/>
            <a:ext cx="86030" cy="84569"/>
          </a:xfrm>
          <a:prstGeom prst="rect">
            <a:avLst/>
          </a:prstGeom>
          <a:noFill/>
          <a:ln>
            <a:solidFill>
              <a:srgbClr val="5C5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FDC34BE-481D-4248-9B28-259BA8B39B8F}"/>
              </a:ext>
            </a:extLst>
          </p:cNvPr>
          <p:cNvSpPr/>
          <p:nvPr/>
        </p:nvSpPr>
        <p:spPr>
          <a:xfrm>
            <a:off x="5656886" y="7111922"/>
            <a:ext cx="86030" cy="84569"/>
          </a:xfrm>
          <a:prstGeom prst="rect">
            <a:avLst/>
          </a:prstGeom>
          <a:noFill/>
          <a:ln>
            <a:solidFill>
              <a:srgbClr val="5C5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08839EE-BE17-44AD-8961-21C052AC9F57}"/>
              </a:ext>
            </a:extLst>
          </p:cNvPr>
          <p:cNvSpPr/>
          <p:nvPr/>
        </p:nvSpPr>
        <p:spPr>
          <a:xfrm>
            <a:off x="5659678" y="7268406"/>
            <a:ext cx="86030" cy="84569"/>
          </a:xfrm>
          <a:prstGeom prst="rect">
            <a:avLst/>
          </a:prstGeom>
          <a:noFill/>
          <a:ln>
            <a:solidFill>
              <a:srgbClr val="5C5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29C5CE5-E77C-4410-BD90-A78939D83665}"/>
              </a:ext>
            </a:extLst>
          </p:cNvPr>
          <p:cNvSpPr/>
          <p:nvPr/>
        </p:nvSpPr>
        <p:spPr>
          <a:xfrm>
            <a:off x="5656886" y="7784429"/>
            <a:ext cx="86030" cy="84569"/>
          </a:xfrm>
          <a:prstGeom prst="rect">
            <a:avLst/>
          </a:prstGeom>
          <a:noFill/>
          <a:ln>
            <a:solidFill>
              <a:srgbClr val="5C52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B0CCCD1-959E-4DDA-A222-0774B1C0D102}"/>
              </a:ext>
            </a:extLst>
          </p:cNvPr>
          <p:cNvSpPr txBox="1"/>
          <p:nvPr/>
        </p:nvSpPr>
        <p:spPr>
          <a:xfrm>
            <a:off x="396836" y="9197059"/>
            <a:ext cx="308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C5290"/>
                </a:solidFill>
                <a:latin typeface="Montserrat" pitchFamily="2" charset="0"/>
              </a:rPr>
              <a:t>VOS COORDONNÉES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2083600-32D5-40F3-B588-EF2D19C6B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277203"/>
              </p:ext>
            </p:extLst>
          </p:nvPr>
        </p:nvGraphicFramePr>
        <p:xfrm>
          <a:off x="488277" y="9590530"/>
          <a:ext cx="660764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47">
                  <a:extLst>
                    <a:ext uri="{9D8B030D-6E8A-4147-A177-3AD203B41FA5}">
                      <a16:colId xmlns:a16="http://schemas.microsoft.com/office/drawing/2014/main" val="2763919216"/>
                    </a:ext>
                  </a:extLst>
                </a:gridCol>
                <a:gridCol w="2202547">
                  <a:extLst>
                    <a:ext uri="{9D8B030D-6E8A-4147-A177-3AD203B41FA5}">
                      <a16:colId xmlns:a16="http://schemas.microsoft.com/office/drawing/2014/main" val="1578170625"/>
                    </a:ext>
                  </a:extLst>
                </a:gridCol>
                <a:gridCol w="2202547">
                  <a:extLst>
                    <a:ext uri="{9D8B030D-6E8A-4147-A177-3AD203B41FA5}">
                      <a16:colId xmlns:a16="http://schemas.microsoft.com/office/drawing/2014/main" val="31716645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Montserrat" pitchFamily="2" charset="0"/>
                        </a:rPr>
                        <a:t>Nom et Prénom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Montserrat" pitchFamily="2" charset="0"/>
                        </a:rPr>
                        <a:t>Téléphone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  <a:latin typeface="Montserrat" pitchFamily="2" charset="0"/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826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058461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09500B84-785D-47FC-B99B-36F8D654905D}"/>
              </a:ext>
            </a:extLst>
          </p:cNvPr>
          <p:cNvSpPr txBox="1"/>
          <p:nvPr/>
        </p:nvSpPr>
        <p:spPr>
          <a:xfrm>
            <a:off x="2302243" y="933718"/>
            <a:ext cx="1178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Montserrat" pitchFamily="2" charset="0"/>
              </a:rPr>
              <a:t>VILLE</a:t>
            </a:r>
          </a:p>
        </p:txBody>
      </p:sp>
    </p:spTree>
    <p:extLst>
      <p:ext uri="{BB962C8B-B14F-4D97-AF65-F5344CB8AC3E}">
        <p14:creationId xmlns:p14="http://schemas.microsoft.com/office/powerpoint/2010/main" val="27347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194</Words>
  <Application>Microsoft Office PowerPoint</Application>
  <PresentationFormat>Personnalisé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Morgan MOURRAIN</dc:creator>
  <cp:lastModifiedBy>Morgane MOURRAIN</cp:lastModifiedBy>
  <cp:revision>13</cp:revision>
  <cp:lastPrinted>2021-11-30T09:39:53Z</cp:lastPrinted>
  <dcterms:created xsi:type="dcterms:W3CDTF">2021-11-29T16:26:35Z</dcterms:created>
  <dcterms:modified xsi:type="dcterms:W3CDTF">2024-03-05T09:48:05Z</dcterms:modified>
</cp:coreProperties>
</file>