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439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ED5"/>
    <a:srgbClr val="5C5290"/>
    <a:srgbClr val="B32F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45" d="100"/>
          <a:sy n="45" d="100"/>
        </p:scale>
        <p:origin x="210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08486"/>
            <a:ext cx="6425724" cy="3634458"/>
          </a:xfrm>
        </p:spPr>
        <p:txBody>
          <a:bodyPr anchor="b"/>
          <a:lstStyle>
            <a:lvl1pPr algn="ctr">
              <a:defRPr sz="4960"/>
            </a:lvl1pPr>
          </a:lstStyle>
          <a:p>
            <a:r>
              <a:rPr lang="fr-FR"/>
              <a:t>Modifiez le style du titre</a:t>
            </a:r>
            <a:endParaRPr lang="en-US" dirty="0"/>
          </a:p>
        </p:txBody>
      </p:sp>
      <p:sp>
        <p:nvSpPr>
          <p:cNvPr id="3" name="Subtitle 2"/>
          <p:cNvSpPr>
            <a:spLocks noGrp="1"/>
          </p:cNvSpPr>
          <p:nvPr>
            <p:ph type="subTitle" idx="1"/>
          </p:nvPr>
        </p:nvSpPr>
        <p:spPr>
          <a:xfrm>
            <a:off x="944960" y="5483102"/>
            <a:ext cx="5669756" cy="2520438"/>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F344BAA-3FE3-4D59-87F7-62DE796FCEB7}"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1873510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344BAA-3FE3-4D59-87F7-62DE796FCEB7}"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1970647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55801"/>
            <a:ext cx="1630055" cy="8846909"/>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519728" y="555801"/>
            <a:ext cx="4795669" cy="8846909"/>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344BAA-3FE3-4D59-87F7-62DE796FCEB7}"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3462540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F344BAA-3FE3-4D59-87F7-62DE796FCEB7}"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1355072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02603"/>
            <a:ext cx="6520220" cy="4342500"/>
          </a:xfrm>
        </p:spPr>
        <p:txBody>
          <a:bodyPr anchor="b"/>
          <a:lstStyle>
            <a:lvl1pPr>
              <a:defRPr sz="4960"/>
            </a:lvl1pPr>
          </a:lstStyle>
          <a:p>
            <a:r>
              <a:rPr lang="fr-FR"/>
              <a:t>Modifiez le style du titre</a:t>
            </a:r>
            <a:endParaRPr lang="en-US" dirty="0"/>
          </a:p>
        </p:txBody>
      </p:sp>
      <p:sp>
        <p:nvSpPr>
          <p:cNvPr id="3" name="Text Placeholder 2"/>
          <p:cNvSpPr>
            <a:spLocks noGrp="1"/>
          </p:cNvSpPr>
          <p:nvPr>
            <p:ph type="body" idx="1"/>
          </p:nvPr>
        </p:nvSpPr>
        <p:spPr>
          <a:xfrm>
            <a:off x="515791" y="6986185"/>
            <a:ext cx="6520220" cy="2283618"/>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CF344BAA-3FE3-4D59-87F7-62DE796FCEB7}" type="datetimeFigureOut">
              <a:rPr lang="fr-FR" smtClean="0"/>
              <a:t>05/03/2024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656958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519728"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779007"/>
            <a:ext cx="3212862" cy="662370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F344BAA-3FE3-4D59-87F7-62DE796FCEB7}"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440497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55804"/>
            <a:ext cx="6520220" cy="2017801"/>
          </a:xfrm>
        </p:spPr>
        <p:txBody>
          <a:bodyPr/>
          <a:lstStyle/>
          <a:p>
            <a:r>
              <a:rPr lang="fr-FR"/>
              <a:t>Modifiez le style du titre</a:t>
            </a:r>
            <a:endParaRPr lang="en-US" dirty="0"/>
          </a:p>
        </p:txBody>
      </p:sp>
      <p:sp>
        <p:nvSpPr>
          <p:cNvPr id="3" name="Text Placeholder 2"/>
          <p:cNvSpPr>
            <a:spLocks noGrp="1"/>
          </p:cNvSpPr>
          <p:nvPr>
            <p:ph type="body" idx="1"/>
          </p:nvPr>
        </p:nvSpPr>
        <p:spPr>
          <a:xfrm>
            <a:off x="520713" y="2559104"/>
            <a:ext cx="3198096"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4" name="Content Placeholder 3"/>
          <p:cNvSpPr>
            <a:spLocks noGrp="1"/>
          </p:cNvSpPr>
          <p:nvPr>
            <p:ph sz="half" idx="2"/>
          </p:nvPr>
        </p:nvSpPr>
        <p:spPr>
          <a:xfrm>
            <a:off x="520713" y="3813281"/>
            <a:ext cx="3198096"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559104"/>
            <a:ext cx="3213847" cy="1254177"/>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Modifier les styles du texte du masque</a:t>
            </a:r>
          </a:p>
        </p:txBody>
      </p:sp>
      <p:sp>
        <p:nvSpPr>
          <p:cNvPr id="6" name="Content Placeholder 5"/>
          <p:cNvSpPr>
            <a:spLocks noGrp="1"/>
          </p:cNvSpPr>
          <p:nvPr>
            <p:ph sz="quarter" idx="4"/>
          </p:nvPr>
        </p:nvSpPr>
        <p:spPr>
          <a:xfrm>
            <a:off x="3827086" y="3813281"/>
            <a:ext cx="3213847" cy="560876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F344BAA-3FE3-4D59-87F7-62DE796FCEB7}" type="datetimeFigureOut">
              <a:rPr lang="fr-FR" smtClean="0"/>
              <a:t>05/03/2024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2231815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CF344BAA-3FE3-4D59-87F7-62DE796FCEB7}" type="datetimeFigureOut">
              <a:rPr lang="fr-FR" smtClean="0"/>
              <a:t>05/03/2024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148738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344BAA-3FE3-4D59-87F7-62DE796FCEB7}" type="datetimeFigureOut">
              <a:rPr lang="fr-FR" smtClean="0"/>
              <a:t>05/03/2024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4252482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Content Placeholder 2"/>
          <p:cNvSpPr>
            <a:spLocks noGrp="1"/>
          </p:cNvSpPr>
          <p:nvPr>
            <p:ph idx="1"/>
          </p:nvPr>
        </p:nvSpPr>
        <p:spPr>
          <a:xfrm>
            <a:off x="3213847" y="1503083"/>
            <a:ext cx="3827085" cy="7418740"/>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F344BAA-3FE3-4D59-87F7-62DE796FCEB7}"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39055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695960"/>
            <a:ext cx="2438192" cy="2435860"/>
          </a:xfrm>
        </p:spPr>
        <p:txBody>
          <a:bodyPr anchor="b"/>
          <a:lstStyle>
            <a:lvl1pPr>
              <a:defRPr sz="2645"/>
            </a:lvl1pPr>
          </a:lstStyle>
          <a:p>
            <a:r>
              <a:rPr lang="fr-FR"/>
              <a:t>Modifiez le style du titre</a:t>
            </a:r>
            <a:endParaRPr lang="en-US" dirty="0"/>
          </a:p>
        </p:txBody>
      </p:sp>
      <p:sp>
        <p:nvSpPr>
          <p:cNvPr id="3" name="Picture Placeholder 2"/>
          <p:cNvSpPr>
            <a:spLocks noGrp="1" noChangeAspect="1"/>
          </p:cNvSpPr>
          <p:nvPr>
            <p:ph type="pic" idx="1"/>
          </p:nvPr>
        </p:nvSpPr>
        <p:spPr>
          <a:xfrm>
            <a:off x="3213847" y="1503083"/>
            <a:ext cx="3827085" cy="7418740"/>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Cliquez sur l'icône pour ajouter une image</a:t>
            </a:r>
            <a:endParaRPr lang="en-US" dirty="0"/>
          </a:p>
        </p:txBody>
      </p:sp>
      <p:sp>
        <p:nvSpPr>
          <p:cNvPr id="4" name="Text Placeholder 3"/>
          <p:cNvSpPr>
            <a:spLocks noGrp="1"/>
          </p:cNvSpPr>
          <p:nvPr>
            <p:ph type="body" sz="half" idx="2"/>
          </p:nvPr>
        </p:nvSpPr>
        <p:spPr>
          <a:xfrm>
            <a:off x="520712" y="3131820"/>
            <a:ext cx="2438192" cy="5802084"/>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Modifier les styles du texte du masque</a:t>
            </a:r>
          </a:p>
        </p:txBody>
      </p:sp>
      <p:sp>
        <p:nvSpPr>
          <p:cNvPr id="5" name="Date Placeholder 4"/>
          <p:cNvSpPr>
            <a:spLocks noGrp="1"/>
          </p:cNvSpPr>
          <p:nvPr>
            <p:ph type="dt" sz="half" idx="10"/>
          </p:nvPr>
        </p:nvSpPr>
        <p:spPr/>
        <p:txBody>
          <a:bodyPr/>
          <a:lstStyle/>
          <a:p>
            <a:fld id="{CF344BAA-3FE3-4D59-87F7-62DE796FCEB7}" type="datetimeFigureOut">
              <a:rPr lang="fr-FR" smtClean="0"/>
              <a:t>05/03/2024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CFF7AA3-70F4-4618-820D-B5DD205596F3}" type="slidenum">
              <a:rPr lang="fr-FR" smtClean="0"/>
              <a:t>‹N°›</a:t>
            </a:fld>
            <a:endParaRPr lang="fr-FR"/>
          </a:p>
        </p:txBody>
      </p:sp>
    </p:spTree>
    <p:extLst>
      <p:ext uri="{BB962C8B-B14F-4D97-AF65-F5344CB8AC3E}">
        <p14:creationId xmlns:p14="http://schemas.microsoft.com/office/powerpoint/2010/main" val="3838124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55804"/>
            <a:ext cx="6520220" cy="2017801"/>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519728" y="2779007"/>
            <a:ext cx="6520220" cy="662370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675780"/>
            <a:ext cx="1700927" cy="555801"/>
          </a:xfrm>
          <a:prstGeom prst="rect">
            <a:avLst/>
          </a:prstGeom>
        </p:spPr>
        <p:txBody>
          <a:bodyPr vert="horz" lIns="91440" tIns="45720" rIns="91440" bIns="45720" rtlCol="0" anchor="ctr"/>
          <a:lstStyle>
            <a:lvl1pPr algn="l">
              <a:defRPr sz="992">
                <a:solidFill>
                  <a:schemeClr val="tx1">
                    <a:tint val="75000"/>
                  </a:schemeClr>
                </a:solidFill>
              </a:defRPr>
            </a:lvl1pPr>
          </a:lstStyle>
          <a:p>
            <a:fld id="{CF344BAA-3FE3-4D59-87F7-62DE796FCEB7}" type="datetimeFigureOut">
              <a:rPr lang="fr-FR" smtClean="0"/>
              <a:t>05/03/2024</a:t>
            </a:fld>
            <a:endParaRPr lang="fr-FR"/>
          </a:p>
        </p:txBody>
      </p:sp>
      <p:sp>
        <p:nvSpPr>
          <p:cNvPr id="5" name="Footer Placeholder 4"/>
          <p:cNvSpPr>
            <a:spLocks noGrp="1"/>
          </p:cNvSpPr>
          <p:nvPr>
            <p:ph type="ftr" sz="quarter" idx="3"/>
          </p:nvPr>
        </p:nvSpPr>
        <p:spPr>
          <a:xfrm>
            <a:off x="2504143" y="9675780"/>
            <a:ext cx="2551390" cy="555801"/>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675780"/>
            <a:ext cx="1700927" cy="555801"/>
          </a:xfrm>
          <a:prstGeom prst="rect">
            <a:avLst/>
          </a:prstGeom>
        </p:spPr>
        <p:txBody>
          <a:bodyPr vert="horz" lIns="91440" tIns="45720" rIns="91440" bIns="45720" rtlCol="0" anchor="ctr"/>
          <a:lstStyle>
            <a:lvl1pPr algn="r">
              <a:defRPr sz="992">
                <a:solidFill>
                  <a:schemeClr val="tx1">
                    <a:tint val="75000"/>
                  </a:schemeClr>
                </a:solidFill>
              </a:defRPr>
            </a:lvl1pPr>
          </a:lstStyle>
          <a:p>
            <a:fld id="{7CFF7AA3-70F4-4618-820D-B5DD205596F3}" type="slidenum">
              <a:rPr lang="fr-FR" smtClean="0"/>
              <a:t>‹N°›</a:t>
            </a:fld>
            <a:endParaRPr lang="fr-FR"/>
          </a:p>
        </p:txBody>
      </p:sp>
    </p:spTree>
    <p:extLst>
      <p:ext uri="{BB962C8B-B14F-4D97-AF65-F5344CB8AC3E}">
        <p14:creationId xmlns:p14="http://schemas.microsoft.com/office/powerpoint/2010/main" val="1680783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a:extLst>
              <a:ext uri="{FF2B5EF4-FFF2-40B4-BE49-F238E27FC236}">
                <a16:creationId xmlns:a16="http://schemas.microsoft.com/office/drawing/2014/main" id="{7904EEC4-2753-4082-A6E2-24260789B40F}"/>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 y="0"/>
            <a:ext cx="3573493" cy="1153160"/>
          </a:xfrm>
          <a:prstGeom prst="rect">
            <a:avLst/>
          </a:prstGeom>
        </p:spPr>
      </p:pic>
      <p:sp>
        <p:nvSpPr>
          <p:cNvPr id="8" name="ZoneTexte 7">
            <a:extLst>
              <a:ext uri="{FF2B5EF4-FFF2-40B4-BE49-F238E27FC236}">
                <a16:creationId xmlns:a16="http://schemas.microsoft.com/office/drawing/2014/main" id="{9E55E6B0-38E1-476F-BC4F-3B73CD1158BF}"/>
              </a:ext>
            </a:extLst>
          </p:cNvPr>
          <p:cNvSpPr txBox="1"/>
          <p:nvPr/>
        </p:nvSpPr>
        <p:spPr>
          <a:xfrm>
            <a:off x="2181357" y="891551"/>
            <a:ext cx="1561564" cy="261610"/>
          </a:xfrm>
          <a:prstGeom prst="rect">
            <a:avLst/>
          </a:prstGeom>
          <a:noFill/>
        </p:spPr>
        <p:txBody>
          <a:bodyPr wrap="square" rtlCol="0">
            <a:spAutoFit/>
          </a:bodyPr>
          <a:lstStyle/>
          <a:p>
            <a:r>
              <a:rPr lang="fr-FR" sz="1100" b="1" dirty="0">
                <a:solidFill>
                  <a:schemeClr val="bg1"/>
                </a:solidFill>
                <a:latin typeface="Montserrat" pitchFamily="2" charset="0"/>
              </a:rPr>
              <a:t>NOM DE LA VILLE</a:t>
            </a:r>
          </a:p>
        </p:txBody>
      </p:sp>
      <p:sp>
        <p:nvSpPr>
          <p:cNvPr id="9" name="ZoneTexte 8">
            <a:extLst>
              <a:ext uri="{FF2B5EF4-FFF2-40B4-BE49-F238E27FC236}">
                <a16:creationId xmlns:a16="http://schemas.microsoft.com/office/drawing/2014/main" id="{CB731419-DBDC-452E-B930-2C0C73A81785}"/>
              </a:ext>
            </a:extLst>
          </p:cNvPr>
          <p:cNvSpPr txBox="1"/>
          <p:nvPr/>
        </p:nvSpPr>
        <p:spPr>
          <a:xfrm>
            <a:off x="4043460" y="1785657"/>
            <a:ext cx="3065492" cy="1092607"/>
          </a:xfrm>
          <a:prstGeom prst="rect">
            <a:avLst/>
          </a:prstGeom>
          <a:noFill/>
        </p:spPr>
        <p:txBody>
          <a:bodyPr wrap="square" rtlCol="0">
            <a:spAutoFit/>
          </a:bodyPr>
          <a:lstStyle/>
          <a:p>
            <a:pPr algn="just"/>
            <a:r>
              <a:rPr lang="fr-FR" sz="1300" dirty="0">
                <a:latin typeface="Montserrat" pitchFamily="2" charset="0"/>
              </a:rPr>
              <a:t>Chaque habitant, du plus petit au plus grand, toutes générations confondues, sera le bienvenu et peut apporter sa contribution à notre journée.</a:t>
            </a:r>
          </a:p>
        </p:txBody>
      </p:sp>
      <p:sp>
        <p:nvSpPr>
          <p:cNvPr id="10" name="ZoneTexte 9">
            <a:extLst>
              <a:ext uri="{FF2B5EF4-FFF2-40B4-BE49-F238E27FC236}">
                <a16:creationId xmlns:a16="http://schemas.microsoft.com/office/drawing/2014/main" id="{777E8481-AD4D-416A-A25C-AE1C1EC422F5}"/>
              </a:ext>
            </a:extLst>
          </p:cNvPr>
          <p:cNvSpPr txBox="1"/>
          <p:nvPr/>
        </p:nvSpPr>
        <p:spPr>
          <a:xfrm>
            <a:off x="4043460" y="1187907"/>
            <a:ext cx="3065491" cy="646331"/>
          </a:xfrm>
          <a:prstGeom prst="rect">
            <a:avLst/>
          </a:prstGeom>
          <a:noFill/>
        </p:spPr>
        <p:txBody>
          <a:bodyPr wrap="square" rtlCol="0">
            <a:spAutoFit/>
          </a:bodyPr>
          <a:lstStyle/>
          <a:p>
            <a:r>
              <a:rPr lang="fr-FR" b="1" dirty="0">
                <a:solidFill>
                  <a:srgbClr val="009ED5"/>
                </a:solidFill>
                <a:latin typeface="Montserrat" pitchFamily="2" charset="0"/>
              </a:rPr>
              <a:t>La Journée Citoyenne : pour tous ! </a:t>
            </a:r>
          </a:p>
        </p:txBody>
      </p:sp>
      <p:sp>
        <p:nvSpPr>
          <p:cNvPr id="12" name="Text Box 8">
            <a:extLst>
              <a:ext uri="{FF2B5EF4-FFF2-40B4-BE49-F238E27FC236}">
                <a16:creationId xmlns:a16="http://schemas.microsoft.com/office/drawing/2014/main" id="{35C9009E-B2FC-4A4E-99A3-DE7E7885D3BD}"/>
              </a:ext>
            </a:extLst>
          </p:cNvPr>
          <p:cNvSpPr txBox="1">
            <a:spLocks noChangeArrowheads="1"/>
          </p:cNvSpPr>
          <p:nvPr/>
        </p:nvSpPr>
        <p:spPr bwMode="auto">
          <a:xfrm>
            <a:off x="508001" y="2866914"/>
            <a:ext cx="6600950" cy="73111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chemeClr val="dk1">
                    <a:lumMod val="0"/>
                    <a:lumOff val="0"/>
                  </a:schemeClr>
                </a:solidFill>
                <a:miter lim="800000"/>
                <a:headEnd/>
                <a:tailEnd/>
              </a14:hiddenLine>
            </a:ext>
            <a:ext uri="{AF507438-7753-43E0-B8FC-AC1667EBCBE1}">
              <a14:hiddenEffects xmlns:a14="http://schemas.microsoft.com/office/drawing/2010/main">
                <a:effectLst/>
              </a14:hiddenEffects>
            </a:ext>
          </a:extLst>
        </p:spPr>
        <p:txBody>
          <a:bodyPr rot="0" vert="horz" wrap="square" lIns="36576" tIns="36576" rIns="36576" bIns="36576" anchor="t" anchorCtr="0" upright="1">
            <a:noAutofit/>
          </a:bodyPr>
          <a:lstStyle/>
          <a:p>
            <a:pPr algn="just">
              <a:spcAft>
                <a:spcPts val="0"/>
              </a:spcAft>
            </a:pPr>
            <a:r>
              <a:rPr lang="fr-FR" sz="800" b="1" u="none" strike="noStrike" kern="1400" dirty="0">
                <a:solidFill>
                  <a:srgbClr val="000000"/>
                </a:solidFill>
                <a:effectLst/>
                <a:latin typeface="Arial" panose="020B0604020202020204" pitchFamily="34" charset="0"/>
                <a:ea typeface="Times New Roman" panose="02020603050405020304" pitchFamily="18" charset="0"/>
              </a:rPr>
              <a:t> </a:t>
            </a:r>
            <a:endParaRPr lang="fr-FR" sz="1000" kern="1400" dirty="0">
              <a:solidFill>
                <a:srgbClr val="000000"/>
              </a:solidFill>
              <a:effectLst/>
              <a:latin typeface="Times New Roman" panose="02020603050405020304" pitchFamily="18" charset="0"/>
              <a:ea typeface="Times New Roman" panose="02020603050405020304" pitchFamily="18" charset="0"/>
            </a:endParaRPr>
          </a:p>
          <a:p>
            <a:pPr algn="just"/>
            <a:r>
              <a:rPr lang="fr-FR" sz="1400" b="1" dirty="0">
                <a:solidFill>
                  <a:srgbClr val="B32F6A"/>
                </a:solidFill>
                <a:latin typeface="Montserrat" pitchFamily="2" charset="0"/>
              </a:rPr>
              <a:t>LE BUT PRINCIPAL DE LA JOURNEE :</a:t>
            </a:r>
          </a:p>
          <a:p>
            <a:pPr algn="just"/>
            <a:r>
              <a:rPr lang="fr-FR" sz="1300" dirty="0">
                <a:latin typeface="Montserrat" pitchFamily="2" charset="0"/>
              </a:rPr>
              <a:t>Mobiliser les habitants dans un élan de civisme, autour d’un même projet d’amélioration de cadre de vie, favorisant ainsi la communication et la convivialité entre habitants, anciens et nouveaux, permettant à chacun de faire connaissance. </a:t>
            </a:r>
          </a:p>
          <a:p>
            <a:pPr algn="just">
              <a:spcAft>
                <a:spcPts val="0"/>
              </a:spcAft>
            </a:pPr>
            <a:endParaRPr lang="fr-FR" sz="1400" b="1" dirty="0">
              <a:solidFill>
                <a:srgbClr val="B32F6A"/>
              </a:solidFill>
              <a:latin typeface="Montserrat" pitchFamily="2" charset="0"/>
            </a:endParaRPr>
          </a:p>
          <a:p>
            <a:pPr algn="just">
              <a:spcAft>
                <a:spcPts val="0"/>
              </a:spcAft>
            </a:pPr>
            <a:r>
              <a:rPr lang="fr-FR" sz="1400" b="1" dirty="0">
                <a:solidFill>
                  <a:srgbClr val="B32F6A"/>
                </a:solidFill>
                <a:latin typeface="Montserrat" pitchFamily="2" charset="0"/>
              </a:rPr>
              <a:t>SPECIAL ENFANTS :</a:t>
            </a:r>
          </a:p>
          <a:p>
            <a:pPr algn="just">
              <a:spcAft>
                <a:spcPts val="0"/>
              </a:spcAft>
            </a:pPr>
            <a:r>
              <a:rPr lang="fr-FR" sz="1300" dirty="0">
                <a:latin typeface="Montserrat" pitchFamily="2" charset="0"/>
              </a:rPr>
              <a:t>Des ateliers spéciaux pour les enfants sont organisés (et encadrés). </a:t>
            </a:r>
          </a:p>
          <a:p>
            <a:pPr algn="just">
              <a:spcAft>
                <a:spcPts val="0"/>
              </a:spcAft>
            </a:pPr>
            <a:r>
              <a:rPr lang="fr-FR" sz="1400" dirty="0">
                <a:latin typeface="Montserrat" pitchFamily="2" charset="0"/>
              </a:rPr>
              <a:t> </a:t>
            </a:r>
          </a:p>
          <a:p>
            <a:pPr algn="just"/>
            <a:r>
              <a:rPr lang="fr-FR" sz="1400" b="1" dirty="0">
                <a:solidFill>
                  <a:srgbClr val="B32F6A"/>
                </a:solidFill>
                <a:latin typeface="Montserrat" pitchFamily="2" charset="0"/>
              </a:rPr>
              <a:t>COMMENT SE DEROULE LA JOURNEE :</a:t>
            </a:r>
          </a:p>
          <a:p>
            <a:pPr algn="just">
              <a:spcAft>
                <a:spcPts val="0"/>
              </a:spcAft>
            </a:pPr>
            <a:r>
              <a:rPr lang="fr-FR" sz="1300" dirty="0">
                <a:latin typeface="Montserrat" pitchFamily="2" charset="0"/>
              </a:rPr>
              <a:t>Suite aux inscriptions, et aux idées proposées par les habitants, des groupes de travail seront formés afin d’intervenir sur les différents ateliers. Un lieu de rendez-vous vous sera fixé, et une petite liste de matériel dont vous pourrez vous munir vous sera suggérée. Vous pouvez participer la journée entière, mais aussi une demi-journée en précisant sur l’inscription matin ou après-midi.. Collations matin et après –midi, repas de midi offerts à tous les participants  (entrée - plat chaud + dessert) afin de réunir tout le monde dans une ambiance très conviviale. Pour les personnes ne se sentant pas l’âme de bricoleur, un exemple de participation à cette journée peut être l’aide à l’organisation des repas ou la confection de desserts (idée également pour les personnes ne pouvant être disponibles ce jour-là mais voulant apporter un soutien à la démarche).</a:t>
            </a:r>
          </a:p>
          <a:p>
            <a:pPr algn="just">
              <a:spcAft>
                <a:spcPts val="0"/>
              </a:spcAft>
            </a:pPr>
            <a:r>
              <a:rPr lang="fr-FR" sz="1400" dirty="0">
                <a:latin typeface="Montserrat" pitchFamily="2" charset="0"/>
              </a:rPr>
              <a:t> </a:t>
            </a:r>
          </a:p>
          <a:p>
            <a:pPr algn="just">
              <a:spcAft>
                <a:spcPts val="0"/>
              </a:spcAft>
            </a:pPr>
            <a:r>
              <a:rPr lang="fr-FR" sz="1400" b="1" dirty="0">
                <a:solidFill>
                  <a:srgbClr val="B32F6A"/>
                </a:solidFill>
                <a:latin typeface="Montserrat" pitchFamily="2" charset="0"/>
              </a:rPr>
              <a:t>COMMENT S’INSCRIRE :</a:t>
            </a:r>
          </a:p>
          <a:p>
            <a:pPr algn="just">
              <a:spcAft>
                <a:spcPts val="0"/>
              </a:spcAft>
            </a:pPr>
            <a:r>
              <a:rPr lang="fr-FR" sz="1300" dirty="0">
                <a:latin typeface="Montserrat" pitchFamily="2" charset="0"/>
              </a:rPr>
              <a:t>En utilisant le talon réponse ci-joint ou en passant à la mairie aux heures d’ouverture, ou par mail : </a:t>
            </a:r>
            <a:r>
              <a:rPr lang="fr-FR" sz="1300" b="1" i="1" dirty="0">
                <a:solidFill>
                  <a:srgbClr val="FF0000"/>
                </a:solidFill>
                <a:latin typeface="Montserrat" pitchFamily="2" charset="0"/>
              </a:rPr>
              <a:t>adresse mail ville</a:t>
            </a:r>
          </a:p>
          <a:p>
            <a:pPr algn="just">
              <a:spcAft>
                <a:spcPts val="0"/>
              </a:spcAft>
            </a:pPr>
            <a:endParaRPr lang="fr-FR" sz="1400" dirty="0">
              <a:latin typeface="Montserrat" pitchFamily="2" charset="0"/>
            </a:endParaRPr>
          </a:p>
          <a:p>
            <a:pPr algn="just"/>
            <a:r>
              <a:rPr lang="fr-FR" sz="1400" b="1" i="1" dirty="0">
                <a:solidFill>
                  <a:srgbClr val="B32F6A"/>
                </a:solidFill>
                <a:latin typeface="Montserrat" pitchFamily="2" charset="0"/>
              </a:rPr>
              <a:t>Exemples de compétences/ateliers proposées par les habitants :</a:t>
            </a:r>
          </a:p>
          <a:p>
            <a:pPr algn="just">
              <a:spcAft>
                <a:spcPts val="0"/>
              </a:spcAft>
            </a:pPr>
            <a:r>
              <a:rPr lang="fr-FR" sz="1300" dirty="0">
                <a:solidFill>
                  <a:srgbClr val="FF0000"/>
                </a:solidFill>
                <a:latin typeface="Montserrat" pitchFamily="2" charset="0"/>
              </a:rPr>
              <a:t>Réparation/peinture des bancs, entretien et nettoyage du cimetière, installation d’aires de jeux, entretien et rénovation du patrimoine local, atelier cuisine pour la préparation du repas partagé, mobilisation des artisans retraités pour les différentes ateliers, ateliers impliquant les habitants de la commune et les résidents des établissements accueillant les personnes en situation de handicap ou des personnages âgées dépendantes,</a:t>
            </a:r>
            <a:r>
              <a:rPr lang="fr-FR" sz="1300" dirty="0">
                <a:latin typeface="Montserrat" pitchFamily="2" charset="0"/>
              </a:rPr>
              <a:t> nous sommes ouverts à toutes vos idées...</a:t>
            </a:r>
          </a:p>
        </p:txBody>
      </p:sp>
      <p:sp>
        <p:nvSpPr>
          <p:cNvPr id="13" name="Rectangle : coins arrondis 12">
            <a:extLst>
              <a:ext uri="{FF2B5EF4-FFF2-40B4-BE49-F238E27FC236}">
                <a16:creationId xmlns:a16="http://schemas.microsoft.com/office/drawing/2014/main" id="{D1149B90-9BA7-462E-9166-71B0F9486CBE}"/>
              </a:ext>
            </a:extLst>
          </p:cNvPr>
          <p:cNvSpPr/>
          <p:nvPr/>
        </p:nvSpPr>
        <p:spPr>
          <a:xfrm>
            <a:off x="3779837" y="141668"/>
            <a:ext cx="3574000" cy="862884"/>
          </a:xfrm>
          <a:prstGeom prst="roundRect">
            <a:avLst/>
          </a:prstGeom>
          <a:solidFill>
            <a:srgbClr val="B32F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ZoneTexte 13">
            <a:extLst>
              <a:ext uri="{FF2B5EF4-FFF2-40B4-BE49-F238E27FC236}">
                <a16:creationId xmlns:a16="http://schemas.microsoft.com/office/drawing/2014/main" id="{67A87E9D-2C55-4092-9060-BE15B9376041}"/>
              </a:ext>
            </a:extLst>
          </p:cNvPr>
          <p:cNvSpPr txBox="1"/>
          <p:nvPr/>
        </p:nvSpPr>
        <p:spPr>
          <a:xfrm>
            <a:off x="3816749" y="261294"/>
            <a:ext cx="3500172" cy="646331"/>
          </a:xfrm>
          <a:prstGeom prst="rect">
            <a:avLst/>
          </a:prstGeom>
          <a:noFill/>
        </p:spPr>
        <p:txBody>
          <a:bodyPr wrap="square" rtlCol="0">
            <a:spAutoFit/>
          </a:bodyPr>
          <a:lstStyle/>
          <a:p>
            <a:pPr algn="ctr"/>
            <a:r>
              <a:rPr lang="fr-FR" sz="1600" b="1" dirty="0">
                <a:solidFill>
                  <a:schemeClr val="bg1"/>
                </a:solidFill>
                <a:latin typeface="Montserrat" pitchFamily="2" charset="0"/>
                <a:cs typeface="Mongolian Baiti" panose="03000500000000000000" pitchFamily="66" charset="0"/>
              </a:rPr>
              <a:t>Informations et inscriptions : </a:t>
            </a:r>
          </a:p>
          <a:p>
            <a:pPr algn="ctr"/>
            <a:r>
              <a:rPr lang="fr-FR" sz="2000" b="1" dirty="0">
                <a:solidFill>
                  <a:schemeClr val="bg1"/>
                </a:solidFill>
                <a:latin typeface="Montserrat" pitchFamily="2" charset="0"/>
                <a:cs typeface="Mongolian Baiti" panose="03000500000000000000" pitchFamily="66" charset="0"/>
              </a:rPr>
              <a:t>- Mairie  00 00 00 00 00</a:t>
            </a:r>
          </a:p>
        </p:txBody>
      </p:sp>
      <p:sp>
        <p:nvSpPr>
          <p:cNvPr id="2" name="ZoneTexte 1">
            <a:extLst>
              <a:ext uri="{FF2B5EF4-FFF2-40B4-BE49-F238E27FC236}">
                <a16:creationId xmlns:a16="http://schemas.microsoft.com/office/drawing/2014/main" id="{53F50779-17BB-445B-8F31-0B216EB2775E}"/>
              </a:ext>
            </a:extLst>
          </p:cNvPr>
          <p:cNvSpPr txBox="1"/>
          <p:nvPr/>
        </p:nvSpPr>
        <p:spPr>
          <a:xfrm>
            <a:off x="508000" y="1719414"/>
            <a:ext cx="3065492" cy="738664"/>
          </a:xfrm>
          <a:prstGeom prst="rect">
            <a:avLst/>
          </a:prstGeom>
          <a:noFill/>
        </p:spPr>
        <p:txBody>
          <a:bodyPr wrap="square" rtlCol="0">
            <a:spAutoFit/>
          </a:bodyPr>
          <a:lstStyle/>
          <a:p>
            <a:pPr algn="ctr"/>
            <a:r>
              <a:rPr lang="fr-FR" sz="2400" dirty="0">
                <a:solidFill>
                  <a:srgbClr val="5C5290"/>
                </a:solidFill>
                <a:latin typeface="Montserrat" pitchFamily="2" charset="0"/>
              </a:rPr>
              <a:t>EN 20</a:t>
            </a:r>
            <a:r>
              <a:rPr lang="fr-FR" sz="2400" dirty="0">
                <a:solidFill>
                  <a:srgbClr val="FF0000"/>
                </a:solidFill>
                <a:latin typeface="Montserrat" pitchFamily="2" charset="0"/>
              </a:rPr>
              <a:t>...</a:t>
            </a:r>
            <a:r>
              <a:rPr lang="fr-FR" sz="2400" dirty="0">
                <a:solidFill>
                  <a:srgbClr val="5C5290"/>
                </a:solidFill>
                <a:latin typeface="Montserrat" pitchFamily="2" charset="0"/>
              </a:rPr>
              <a:t> : </a:t>
            </a:r>
          </a:p>
          <a:p>
            <a:r>
              <a:rPr lang="fr-FR" dirty="0">
                <a:solidFill>
                  <a:srgbClr val="5C5290"/>
                </a:solidFill>
                <a:latin typeface="Montserrat" pitchFamily="2" charset="0"/>
              </a:rPr>
              <a:t>RENDEZ VOUS LE </a:t>
            </a:r>
            <a:r>
              <a:rPr lang="fr-FR" dirty="0">
                <a:solidFill>
                  <a:srgbClr val="FF0000"/>
                </a:solidFill>
                <a:latin typeface="Montserrat" pitchFamily="2" charset="0"/>
              </a:rPr>
              <a:t>DATE</a:t>
            </a:r>
          </a:p>
        </p:txBody>
      </p:sp>
    </p:spTree>
    <p:extLst>
      <p:ext uri="{BB962C8B-B14F-4D97-AF65-F5344CB8AC3E}">
        <p14:creationId xmlns:p14="http://schemas.microsoft.com/office/powerpoint/2010/main" val="1182172836"/>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167</TotalTime>
  <Words>391</Words>
  <Application>Microsoft Office PowerPoint</Application>
  <PresentationFormat>Personnalisé</PresentationFormat>
  <Paragraphs>22</Paragraphs>
  <Slides>1</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vt:i4>
      </vt:variant>
    </vt:vector>
  </HeadingPairs>
  <TitlesOfParts>
    <vt:vector size="8" baseType="lpstr">
      <vt:lpstr>Arial</vt:lpstr>
      <vt:lpstr>Calibri</vt:lpstr>
      <vt:lpstr>Calibri Light</vt:lpstr>
      <vt:lpstr>Mongolian Baiti</vt:lpstr>
      <vt:lpstr>Montserrat</vt:lpstr>
      <vt:lpstr>Times New Roman</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Morgane MOURRAIN</dc:creator>
  <cp:lastModifiedBy>Morgane MOURRAIN</cp:lastModifiedBy>
  <cp:revision>11</cp:revision>
  <dcterms:created xsi:type="dcterms:W3CDTF">2023-01-26T13:32:33Z</dcterms:created>
  <dcterms:modified xsi:type="dcterms:W3CDTF">2024-03-05T09:39:48Z</dcterms:modified>
</cp:coreProperties>
</file>